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9"/>
  </p:notesMasterIdLst>
  <p:handoutMasterIdLst>
    <p:handoutMasterId r:id="rId10"/>
  </p:handoutMasterIdLst>
  <p:sldIdLst>
    <p:sldId id="257" r:id="rId3"/>
    <p:sldId id="281" r:id="rId4"/>
    <p:sldId id="265" r:id="rId5"/>
    <p:sldId id="280" r:id="rId6"/>
    <p:sldId id="278" r:id="rId7"/>
    <p:sldId id="279" r:id="rId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44" autoAdjust="0"/>
    <p:restoredTop sz="94660"/>
  </p:normalViewPr>
  <p:slideViewPr>
    <p:cSldViewPr>
      <p:cViewPr varScale="1">
        <p:scale>
          <a:sx n="88" d="100"/>
          <a:sy n="88" d="100"/>
        </p:scale>
        <p:origin x="-426" y="-10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4/1/2016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4/1/2016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4/1/2016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4/1/2016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4/1/2016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4/1/2016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4/1/2016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4/1/2016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4/1/2016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4/1/2016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4/1/2016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4/1/2016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/>
              <a:pPr/>
              <a:t>4/1/2016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ubmed/11129764" TargetMode="External"/><Relationship Id="rId3" Type="http://schemas.openxmlformats.org/officeDocument/2006/relationships/hyperlink" Target="http://onlinelibrary.wiley.com/doi/10.1111/j.1532-5415.2010.03243.x/abstract" TargetMode="External"/><Relationship Id="rId7" Type="http://schemas.openxmlformats.org/officeDocument/2006/relationships/hyperlink" Target="http://www.nejm.org/doi/full/10.1056/NEJM199903043400901" TargetMode="External"/><Relationship Id="rId2" Type="http://schemas.openxmlformats.org/officeDocument/2006/relationships/hyperlink" Target="http://www.sciencedirect.com/science/article/pii/S003331821300011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nlinelibrary.wiley.com/doi/10.1111/j.1532-5415.2006.00744.x/full" TargetMode="External"/><Relationship Id="rId5" Type="http://schemas.openxmlformats.org/officeDocument/2006/relationships/hyperlink" Target="http://onlinelibrary.wiley.com/doi/10.1111/j.1445-5994.2007.01265.x/abstract" TargetMode="External"/><Relationship Id="rId4" Type="http://schemas.openxmlformats.org/officeDocument/2006/relationships/hyperlink" Target="http://www.sciencedirect.com/science/article/pii/S1072751511003425" TargetMode="External"/><Relationship Id="rId9" Type="http://schemas.openxmlformats.org/officeDocument/2006/relationships/hyperlink" Target="http://www.nejm.org/doi/full/10.1056/NEJMp090096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ewilley@milreg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Elder Wellness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Program</a:t>
            </a:r>
            <a:b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4400" b="1" dirty="0" smtClean="0">
                <a:solidFill>
                  <a:schemeClr val="accent4">
                    <a:lumMod val="75000"/>
                  </a:schemeClr>
                </a:solidFill>
              </a:rPr>
              <a:t>focused on </a:t>
            </a:r>
            <a:r>
              <a:rPr lang="en-US" sz="5300" b="1" dirty="0" smtClean="0">
                <a:solidFill>
                  <a:schemeClr val="accent4">
                    <a:lumMod val="75000"/>
                  </a:schemeClr>
                </a:solidFill>
              </a:rPr>
              <a:t>Delirium Prevention</a:t>
            </a:r>
            <a:endParaRPr lang="en-US" sz="5300" b="1" dirty="0"/>
          </a:p>
        </p:txBody>
      </p:sp>
      <p:pic>
        <p:nvPicPr>
          <p:cNvPr id="4" name="Picture 2" descr="M:\volunteer files\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412" y="5257800"/>
            <a:ext cx="1981200" cy="1310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 descr="Gn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4" y="3065270"/>
            <a:ext cx="3797300" cy="28479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32412" y="3150429"/>
            <a:ext cx="6092825" cy="19645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/>
              <a:t>When older adults are hospitalized, their daily routines are disrupted. They can lose their bearings and become mentally confused and disoriented (called delirium).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457200"/>
            <a:ext cx="99060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/>
              <a:t/>
            </a:r>
            <a:br>
              <a:rPr lang="en-US" sz="2200" dirty="0"/>
            </a:br>
            <a:r>
              <a:rPr lang="en-US" sz="2200" b="1" dirty="0" smtClean="0"/>
              <a:t>In </a:t>
            </a:r>
            <a:r>
              <a:rPr lang="en-US" sz="2200" b="1" dirty="0"/>
              <a:t>multiple studies the Hospital Elder Life Program </a:t>
            </a:r>
            <a:r>
              <a:rPr lang="en-US" sz="2200" b="1" dirty="0" smtClean="0"/>
              <a:t>, </a:t>
            </a:r>
            <a:r>
              <a:rPr lang="en-US" sz="2200" dirty="0"/>
              <a:t>w</a:t>
            </a:r>
            <a:r>
              <a:rPr lang="en-US" sz="2200" dirty="0" smtClean="0"/>
              <a:t>hich </a:t>
            </a:r>
            <a:r>
              <a:rPr lang="en-US" sz="2200" dirty="0" smtClean="0"/>
              <a:t>Elder Wellness is modeled after, </a:t>
            </a:r>
            <a:r>
              <a:rPr lang="en-US" sz="2200" b="1" dirty="0" smtClean="0"/>
              <a:t>demonstrated </a:t>
            </a:r>
            <a:r>
              <a:rPr lang="en-US" sz="2200" b="1" dirty="0"/>
              <a:t>effective prevention of </a:t>
            </a:r>
            <a:r>
              <a:rPr lang="en-US" sz="2200" b="1" dirty="0" smtClean="0"/>
              <a:t>delirium and other adverse </a:t>
            </a:r>
            <a:r>
              <a:rPr lang="en-US" sz="2200" b="1" dirty="0"/>
              <a:t>outcomes of hospitalization: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Delirium </a:t>
            </a:r>
            <a:r>
              <a:rPr lang="en-US" dirty="0"/>
              <a:t>prevention and quality improvement (</a:t>
            </a:r>
            <a:r>
              <a:rPr lang="en-US" u="sng" dirty="0" err="1">
                <a:hlinkClick r:id="rId2"/>
              </a:rPr>
              <a:t>Zaubler</a:t>
            </a:r>
            <a:r>
              <a:rPr lang="en-US" u="sng" dirty="0">
                <a:hlinkClick r:id="rId2"/>
              </a:rPr>
              <a:t> 2013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Prevention of delirium (</a:t>
            </a:r>
            <a:r>
              <a:rPr lang="en-US" u="sng" dirty="0">
                <a:hlinkClick r:id="rId3"/>
              </a:rPr>
              <a:t>Rubin 2011</a:t>
            </a:r>
            <a:r>
              <a:rPr lang="en-US" dirty="0"/>
              <a:t>, </a:t>
            </a:r>
            <a:r>
              <a:rPr lang="en-US" u="sng" dirty="0">
                <a:hlinkClick r:id="rId4"/>
              </a:rPr>
              <a:t>Chen 2011</a:t>
            </a:r>
            <a:r>
              <a:rPr lang="en-US" dirty="0"/>
              <a:t>, </a:t>
            </a:r>
            <a:r>
              <a:rPr lang="en-US" u="sng" dirty="0" err="1">
                <a:hlinkClick r:id="rId5"/>
              </a:rPr>
              <a:t>Caplan</a:t>
            </a:r>
            <a:r>
              <a:rPr lang="en-US" u="sng" dirty="0">
                <a:hlinkClick r:id="rId5"/>
              </a:rPr>
              <a:t> 2007</a:t>
            </a:r>
            <a:r>
              <a:rPr lang="en-US" dirty="0"/>
              <a:t>, </a:t>
            </a:r>
            <a:r>
              <a:rPr lang="en-US" u="sng" dirty="0">
                <a:hlinkClick r:id="rId6"/>
              </a:rPr>
              <a:t>Rubin 2006</a:t>
            </a:r>
            <a:r>
              <a:rPr lang="en-US" dirty="0"/>
              <a:t>, </a:t>
            </a:r>
            <a:r>
              <a:rPr lang="en-US" u="sng" dirty="0">
                <a:hlinkClick r:id="rId7"/>
              </a:rPr>
              <a:t>Inouye 1999)</a:t>
            </a:r>
            <a:endParaRPr lang="en-US" dirty="0"/>
          </a:p>
          <a:p>
            <a:pPr lvl="0"/>
            <a:r>
              <a:rPr lang="en-US" dirty="0"/>
              <a:t>Prevention of functional decline (</a:t>
            </a:r>
            <a:r>
              <a:rPr lang="en-US" u="sng" dirty="0">
                <a:hlinkClick r:id="rId8"/>
              </a:rPr>
              <a:t>Inouye 2000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Prevention of cognitive decline (</a:t>
            </a:r>
            <a:r>
              <a:rPr lang="en-US" u="sng" dirty="0">
                <a:hlinkClick r:id="rId8"/>
              </a:rPr>
              <a:t>Inouye, 2000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Decreased hospital length of stay (</a:t>
            </a:r>
            <a:r>
              <a:rPr lang="en-US" u="sng" dirty="0">
                <a:hlinkClick r:id="rId3"/>
              </a:rPr>
              <a:t>Rubin 2011</a:t>
            </a:r>
            <a:r>
              <a:rPr lang="en-US" dirty="0"/>
              <a:t>, </a:t>
            </a:r>
            <a:r>
              <a:rPr lang="en-US" u="sng" dirty="0" err="1">
                <a:hlinkClick r:id="rId5"/>
              </a:rPr>
              <a:t>Caplan</a:t>
            </a:r>
            <a:r>
              <a:rPr lang="en-US" u="sng" dirty="0">
                <a:hlinkClick r:id="rId5"/>
              </a:rPr>
              <a:t> 2007</a:t>
            </a:r>
            <a:r>
              <a:rPr lang="en-US" dirty="0"/>
              <a:t>,</a:t>
            </a:r>
            <a:r>
              <a:rPr lang="en-US" u="sng" dirty="0">
                <a:hlinkClick r:id="rId6"/>
              </a:rPr>
              <a:t> Rubin 2006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Reduced nursing home placement (</a:t>
            </a:r>
            <a:r>
              <a:rPr lang="en-US" u="sng" dirty="0" err="1">
                <a:hlinkClick r:id="rId5"/>
              </a:rPr>
              <a:t>Caplan</a:t>
            </a:r>
            <a:r>
              <a:rPr lang="en-US" u="sng" dirty="0">
                <a:hlinkClick r:id="rId5"/>
              </a:rPr>
              <a:t> 2007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Decreased rate of hospital falls (</a:t>
            </a:r>
            <a:r>
              <a:rPr lang="en-US" u="sng" dirty="0">
                <a:hlinkClick r:id="rId9"/>
              </a:rPr>
              <a:t>Inouye 2009</a:t>
            </a:r>
            <a:r>
              <a:rPr lang="en-US" dirty="0"/>
              <a:t>, </a:t>
            </a:r>
            <a:r>
              <a:rPr lang="en-US" u="sng" dirty="0" err="1">
                <a:hlinkClick r:id="rId5"/>
              </a:rPr>
              <a:t>Caplan</a:t>
            </a:r>
            <a:r>
              <a:rPr lang="en-US" u="sng" dirty="0">
                <a:hlinkClick r:id="rId5"/>
              </a:rPr>
              <a:t> 2007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90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Development &amp; Implementation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Recruit volunteers</a:t>
            </a:r>
          </a:p>
          <a:p>
            <a:pPr lvl="1"/>
            <a:r>
              <a:rPr lang="en-US" sz="2100" dirty="0" smtClean="0"/>
              <a:t>Students (Pre-Med, Nursing, Gap year, PA, PT/OT)</a:t>
            </a:r>
          </a:p>
          <a:p>
            <a:pPr lvl="1"/>
            <a:r>
              <a:rPr lang="en-US" sz="2100" dirty="0" smtClean="0"/>
              <a:t>Retired RNs , Social Workers</a:t>
            </a:r>
          </a:p>
          <a:p>
            <a:pPr lvl="1"/>
            <a:r>
              <a:rPr lang="en-US" sz="2100" dirty="0" smtClean="0"/>
              <a:t>People with experience caring for elder family members</a:t>
            </a:r>
          </a:p>
          <a:p>
            <a:pPr lvl="1"/>
            <a:endParaRPr lang="en-US" dirty="0"/>
          </a:p>
          <a:p>
            <a:r>
              <a:rPr lang="en-US" dirty="0" smtClean="0"/>
              <a:t>Training &amp; Development</a:t>
            </a:r>
          </a:p>
          <a:p>
            <a:pPr lvl="1"/>
            <a:r>
              <a:rPr lang="en-US" sz="2100" dirty="0" err="1" smtClean="0"/>
              <a:t>Healthstream</a:t>
            </a:r>
            <a:r>
              <a:rPr lang="en-US" sz="2100" dirty="0" smtClean="0"/>
              <a:t> training for RN’s and CNA/SNA </a:t>
            </a:r>
          </a:p>
          <a:p>
            <a:pPr lvl="1"/>
            <a:r>
              <a:rPr lang="en-US" sz="2100" dirty="0" smtClean="0"/>
              <a:t>Volunteer Training</a:t>
            </a:r>
          </a:p>
          <a:p>
            <a:pPr lvl="1"/>
            <a:r>
              <a:rPr lang="en-US" sz="2100" dirty="0" smtClean="0"/>
              <a:t>CAM (Confusion Assessment Method) created in </a:t>
            </a:r>
            <a:r>
              <a:rPr lang="en-US" sz="2100" dirty="0" err="1" smtClean="0"/>
              <a:t>Meditech</a:t>
            </a:r>
            <a:endParaRPr lang="en-US" sz="2100" dirty="0" smtClean="0"/>
          </a:p>
          <a:p>
            <a:pPr lvl="1"/>
            <a:endParaRPr lang="en-US" dirty="0" smtClean="0"/>
          </a:p>
          <a:p>
            <a:pPr lvl="1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lvl="2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67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52400"/>
            <a:ext cx="9601200" cy="990600"/>
          </a:xfrm>
        </p:spPr>
        <p:txBody>
          <a:bodyPr>
            <a:normAutofit/>
          </a:bodyPr>
          <a:lstStyle/>
          <a:p>
            <a:r>
              <a:rPr lang="en-US" b="1" dirty="0" smtClean="0"/>
              <a:t>Assessment, Referral &amp; Intervention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1295400"/>
            <a:ext cx="9601200" cy="54102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en-US" sz="3300" dirty="0"/>
              <a:t>CAM assessment every shift by nursing</a:t>
            </a:r>
          </a:p>
          <a:p>
            <a:pPr>
              <a:lnSpc>
                <a:spcPct val="110000"/>
              </a:lnSpc>
            </a:pPr>
            <a:r>
              <a:rPr lang="en-US" sz="3300" dirty="0"/>
              <a:t>Elder Wellness Specialist screens eligible patients using Mini Mental Status</a:t>
            </a:r>
          </a:p>
          <a:p>
            <a:pPr>
              <a:lnSpc>
                <a:spcPct val="110000"/>
              </a:lnSpc>
            </a:pPr>
            <a:r>
              <a:rPr lang="en-US" sz="3300" dirty="0" smtClean="0"/>
              <a:t>Determines </a:t>
            </a:r>
            <a:r>
              <a:rPr lang="en-US" sz="3300" dirty="0"/>
              <a:t>a specific plan for each patient </a:t>
            </a:r>
            <a:r>
              <a:rPr lang="en-US" sz="3300" dirty="0" smtClean="0"/>
              <a:t>and creates a referral for Elder Wellness Volunteers</a:t>
            </a:r>
            <a:endParaRPr lang="en-US" sz="3300" dirty="0"/>
          </a:p>
          <a:p>
            <a:pPr>
              <a:lnSpc>
                <a:spcPct val="110000"/>
              </a:lnSpc>
            </a:pPr>
            <a:endParaRPr lang="en-US" sz="15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5100" b="1" dirty="0"/>
              <a:t>The Elder Wellness Volunteers provide:</a:t>
            </a:r>
          </a:p>
          <a:p>
            <a:pPr>
              <a:lnSpc>
                <a:spcPct val="110000"/>
              </a:lnSpc>
            </a:pPr>
            <a:r>
              <a:rPr lang="en-US" sz="3400" dirty="0"/>
              <a:t>Daily visits: to promote socialization and orientation</a:t>
            </a:r>
          </a:p>
          <a:p>
            <a:pPr>
              <a:lnSpc>
                <a:spcPct val="110000"/>
              </a:lnSpc>
            </a:pPr>
            <a:r>
              <a:rPr lang="en-US" sz="3400" dirty="0"/>
              <a:t>Mobility: leading range of motion exercises</a:t>
            </a:r>
          </a:p>
          <a:p>
            <a:pPr>
              <a:lnSpc>
                <a:spcPct val="110000"/>
              </a:lnSpc>
            </a:pPr>
            <a:r>
              <a:rPr lang="en-US" sz="3400" dirty="0"/>
              <a:t>Meal Time Assist</a:t>
            </a:r>
          </a:p>
          <a:p>
            <a:pPr>
              <a:lnSpc>
                <a:spcPct val="110000"/>
              </a:lnSpc>
            </a:pPr>
            <a:r>
              <a:rPr lang="en-US" sz="3400" dirty="0"/>
              <a:t>Therapeutic </a:t>
            </a:r>
            <a:r>
              <a:rPr lang="en-US" sz="3400" dirty="0" smtClean="0"/>
              <a:t>Activities</a:t>
            </a:r>
          </a:p>
          <a:p>
            <a:pPr marL="274320" lvl="1" indent="0">
              <a:buNone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07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612" y="1828801"/>
            <a:ext cx="8229600" cy="3733799"/>
          </a:xfrm>
        </p:spPr>
        <p:txBody>
          <a:bodyPr>
            <a:normAutofit/>
          </a:bodyPr>
          <a:lstStyle/>
          <a:p>
            <a:r>
              <a:rPr lang="en-US" altLang="en-US" sz="2100" b="1" dirty="0"/>
              <a:t>Early </a:t>
            </a:r>
            <a:r>
              <a:rPr lang="en-US" altLang="en-US" sz="2100" b="1" dirty="0" smtClean="0"/>
              <a:t>Recognition</a:t>
            </a:r>
          </a:p>
          <a:p>
            <a:pPr lvl="1"/>
            <a:r>
              <a:rPr lang="en-US" altLang="en-US" sz="2100" dirty="0" smtClean="0"/>
              <a:t>Maintaining </a:t>
            </a:r>
            <a:r>
              <a:rPr lang="en-US" altLang="en-US" sz="2100" dirty="0"/>
              <a:t>Cognitive/Physical Functioning</a:t>
            </a:r>
          </a:p>
          <a:p>
            <a:endParaRPr lang="en-US" altLang="en-US" sz="2100" dirty="0"/>
          </a:p>
          <a:p>
            <a:r>
              <a:rPr lang="en-US" altLang="en-US" sz="2100" b="1" dirty="0"/>
              <a:t>Early Treatment of Underlying Causes</a:t>
            </a:r>
          </a:p>
          <a:p>
            <a:pPr marL="0" indent="0">
              <a:buNone/>
            </a:pPr>
            <a:endParaRPr lang="en-US" altLang="en-US" sz="2100" dirty="0"/>
          </a:p>
          <a:p>
            <a:r>
              <a:rPr lang="en-US" altLang="en-US" sz="2100" b="1" dirty="0"/>
              <a:t>Focus on </a:t>
            </a:r>
            <a:r>
              <a:rPr lang="en-US" altLang="en-US" sz="2100" b="1" dirty="0" smtClean="0"/>
              <a:t>Prevention</a:t>
            </a:r>
          </a:p>
          <a:p>
            <a:pPr lvl="1"/>
            <a:r>
              <a:rPr lang="en-US" altLang="en-US" sz="2100" dirty="0" smtClean="0"/>
              <a:t>Maximize </a:t>
            </a:r>
            <a:r>
              <a:rPr lang="en-US" altLang="en-US" sz="2100" dirty="0"/>
              <a:t>Independence at Discharge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Overall Goals </a:t>
            </a:r>
          </a:p>
        </p:txBody>
      </p:sp>
      <p:pic>
        <p:nvPicPr>
          <p:cNvPr id="4" name="Picture 10" descr="C:\Users\PWOLFF\AppData\Local\Microsoft\Windows\Temporary Internet Files\Content.IE5\FNN7RX6J\MC90005614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812" y="381000"/>
            <a:ext cx="1415143" cy="1748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99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Next Steps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Refine electronic assessment tool</a:t>
            </a:r>
          </a:p>
          <a:p>
            <a:r>
              <a:rPr lang="en-US" dirty="0" smtClean="0"/>
              <a:t>Continue to add and develop EWP Toolkit</a:t>
            </a:r>
          </a:p>
          <a:p>
            <a:r>
              <a:rPr lang="en-US" dirty="0" smtClean="0"/>
              <a:t>MD order set </a:t>
            </a:r>
          </a:p>
          <a:p>
            <a:r>
              <a:rPr lang="en-US" dirty="0" smtClean="0"/>
              <a:t>Develop measurement tool to assess pre &amp; post intervention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3200" b="1" dirty="0" smtClean="0"/>
              <a:t>Contact Information</a:t>
            </a:r>
          </a:p>
          <a:p>
            <a:pPr marL="0" indent="0">
              <a:buNone/>
            </a:pPr>
            <a:r>
              <a:rPr lang="en-US" sz="2000" dirty="0" smtClean="0"/>
              <a:t>Elaine Willey - Director of Volunteer Services Milford Regional Medical Center</a:t>
            </a:r>
          </a:p>
          <a:p>
            <a:pPr marL="0" indent="0">
              <a:buNone/>
            </a:pPr>
            <a:r>
              <a:rPr lang="en-US" sz="2000" dirty="0" smtClean="0">
                <a:hlinkClick r:id="rId2"/>
              </a:rPr>
              <a:t>ewilley@milreg.org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508-422-2263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2606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Serenity nature presentation (widescreen)</Template>
  <TotalTime>0</TotalTime>
  <Words>282</Words>
  <Application>Microsoft Office PowerPoint</Application>
  <PresentationFormat>Custom</PresentationFormat>
  <Paragraphs>53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Serenity 16x9</vt:lpstr>
      <vt:lpstr>Elder Wellness Program focused on Delirium Prevention</vt:lpstr>
      <vt:lpstr>               In multiple studies the Hospital Elder Life Program , which Elder Wellness is modeled after, demonstrated effective prevention of delirium and other adverse outcomes of hospitalization:</vt:lpstr>
      <vt:lpstr>Development &amp; Implementation</vt:lpstr>
      <vt:lpstr>Assessment, Referral &amp; Intervention</vt:lpstr>
      <vt:lpstr>Overall Goals 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2016-03-21T15:25:48Z</dcterms:created>
  <dcterms:modified xsi:type="dcterms:W3CDTF">2016-04-01T20:19:06Z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TC028011099991</vt:lpwstr>
  </property>
</Properties>
</file>